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Montserrat Black"/>
      <p:bold r:id="rId23"/>
      <p:boldItalic r:id="rId24"/>
    </p:embeddedFont>
    <p:embeddedFont>
      <p:font typeface="Montserrat ExtraBold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MontserratBlack-boldItalic.fntdata"/><Relationship Id="rId23" Type="http://schemas.openxmlformats.org/officeDocument/2006/relationships/font" Target="fonts/MontserratBlack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ExtraBold-boldItalic.fntdata"/><Relationship Id="rId25" Type="http://schemas.openxmlformats.org/officeDocument/2006/relationships/font" Target="fonts/Montserrat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a4b07d14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a4b07d1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06743487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06743487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0aeea1a29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0aeea1a29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6743487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6743487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49b31c9a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49b31c9a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06743487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06743487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06743487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06743487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06743487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06743487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0aeea1a29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0aeea1a29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0aeea1a2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0aeea1a2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06743487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06743487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0aeea1a2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0aeea1a2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1" type="title">
  <p:cSld name="TITLE">
    <p:bg>
      <p:bgPr>
        <a:solidFill>
          <a:srgbClr val="57068C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>
            <p:ph type="title"/>
          </p:nvPr>
        </p:nvSpPr>
        <p:spPr>
          <a:xfrm>
            <a:off x="407175" y="450150"/>
            <a:ext cx="83295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6000"/>
              <a:buFont typeface="Montserrat Black"/>
              <a:buNone/>
              <a:defRPr sz="6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65" name="Google Shape;6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68" name="Google Shape;68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2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" name="Google Shape;70;p12"/>
          <p:cNvSpPr txBox="1"/>
          <p:nvPr>
            <p:ph idx="1" type="subTitle"/>
          </p:nvPr>
        </p:nvSpPr>
        <p:spPr>
          <a:xfrm>
            <a:off x="294375" y="2803075"/>
            <a:ext cx="3955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2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-page image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311700" y="2750150"/>
            <a:ext cx="3466500" cy="152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8" name="Google Shape;78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1" name="Google Shape;8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3564945"/>
            <a:ext cx="44913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  <a:defRPr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" name="Google Shape;88;p15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_1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5" name="Google Shape;95;p16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 1">
  <p:cSld name="CUSTOM_1_1_1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" name="Google Shape;102;p17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hasCustomPrompt="1" type="title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5000"/>
              <a:buFont typeface="Montserrat Black"/>
              <a:buNone/>
              <a:defRPr sz="15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108" name="Google Shape;10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8"/>
          <p:cNvSpPr txBox="1"/>
          <p:nvPr>
            <p:ph idx="2" type="subTitle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13" name="Google Shape;11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2">
  <p:cSld name="TITLE_1">
    <p:bg>
      <p:bgPr>
        <a:solidFill>
          <a:srgbClr val="57068C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17" name="Google Shape;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4">
  <p:cSld name="TITLE_1_1_1">
    <p:bg>
      <p:bgPr>
        <a:solidFill>
          <a:srgbClr val="57068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3" name="Google Shape;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5">
  <p:cSld name="TITLE_1_1_1_1">
    <p:bg>
      <p:bgPr>
        <a:solidFill>
          <a:srgbClr val="57068C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9" name="Google Shape;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57068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descr=" " id="34" name="Google Shape;34;p6"/>
          <p:cNvCxnSpPr/>
          <p:nvPr/>
        </p:nvCxnSpPr>
        <p:spPr>
          <a:xfrm>
            <a:off x="407168" y="2618527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 " id="35" name="Google Shape;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1152475"/>
            <a:ext cx="33459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114800" y="1175683"/>
            <a:ext cx="41928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592">
          <p15:clr>
            <a:srgbClr val="FA7B17"/>
          </p15:clr>
        </p15:guide>
        <p15:guide id="2" pos="2304">
          <p15:clr>
            <a:srgbClr val="FA7B17"/>
          </p15:clr>
        </p15:guide>
        <p15:guide id="3" orient="horz" pos="72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/>
          <p:nvPr>
            <p:ph idx="1" type="body"/>
          </p:nvPr>
        </p:nvSpPr>
        <p:spPr>
          <a:xfrm>
            <a:off x="1376250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5051175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2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11700" y="1646230"/>
            <a:ext cx="3350400" cy="24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Google Shape;6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ExtraBold"/>
              <a:buNone/>
              <a:defRPr sz="4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nyu.edu/employees/resources-and-services/media-and-communications/nyu-brand-guidelines/creating-messaging-and-visual-assets/templates.html" TargetMode="External"/><Relationship Id="rId4" Type="http://schemas.openxmlformats.org/officeDocument/2006/relationships/hyperlink" Target="https://drive.google.com/drive/folders/1fqEj3C01dO5TuHCjKlPpOaJd_SK9G-6j?usp=sharing" TargetMode="External"/><Relationship Id="rId5" Type="http://schemas.openxmlformats.org/officeDocument/2006/relationships/hyperlink" Target="https://gsuite.google.com/marketplace/app/grackle_slides/273764076887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OF PRESENTATION</a:t>
            </a:r>
            <a:endParaRPr/>
          </a:p>
        </p:txBody>
      </p:sp>
      <p:sp>
        <p:nvSpPr>
          <p:cNvPr id="121" name="Google Shape;121;p21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Subtitle of Presentation</a:t>
            </a:r>
            <a:endParaRPr/>
          </a:p>
        </p:txBody>
      </p:sp>
      <p:sp>
        <p:nvSpPr>
          <p:cNvPr id="122" name="Google Shape;122;p21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LOREM IPSUM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01/23/2020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3564945"/>
            <a:ext cx="44913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to add caption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QUOTES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DESERVE TO BE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LARGER THAN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 ITSELF.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100%</a:t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Today, that trailblazing spirit makes NYU one of the most prominent and respected research universities in the world.</a:t>
            </a:r>
            <a:endParaRPr/>
          </a:p>
        </p:txBody>
      </p:sp>
      <p:sp>
        <p:nvSpPr>
          <p:cNvPr id="197" name="Google Shape;197;p32"/>
          <p:cNvSpPr txBox="1"/>
          <p:nvPr>
            <p:ph idx="2" type="subTitle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8900E1"/>
                </a:solidFill>
              </a:rPr>
              <a:t>INCREASE SINCE 2010</a:t>
            </a:r>
            <a:endParaRPr>
              <a:solidFill>
                <a:srgbClr val="8900E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2417850" y="1323107"/>
            <a:ext cx="4308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 NOTES</a:t>
            </a:r>
            <a:endParaRPr/>
          </a:p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2237100" y="2511280"/>
            <a:ext cx="4669800" cy="16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template is part of the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NYU Templates collection</a:t>
            </a:r>
            <a:r>
              <a:rPr lang="en"/>
              <a:t>. Refer to our </a:t>
            </a:r>
            <a:r>
              <a:rPr b="1" lang="en" u="sng">
                <a:solidFill>
                  <a:schemeClr val="hlink"/>
                </a:solidFill>
                <a:hlinkClick r:id="rId4"/>
              </a:rPr>
              <a:t>Usage Guidelines</a:t>
            </a:r>
            <a:r>
              <a:rPr lang="en"/>
              <a:t> for help topics and quick tips on how to use this template.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Download the </a:t>
            </a:r>
            <a:r>
              <a:rPr b="1" lang="en" u="sng">
                <a:solidFill>
                  <a:schemeClr val="hlink"/>
                </a:solidFill>
                <a:hlinkClick r:id="rId5"/>
              </a:rPr>
              <a:t>Grackle Slides</a:t>
            </a:r>
            <a:r>
              <a:rPr lang="en"/>
              <a:t> add-on to automatically run accessibility checks on all aspects of your document and get advice on how to make things better.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PART ONE TITLE</a:t>
            </a:r>
            <a:endParaRPr/>
          </a:p>
        </p:txBody>
      </p:sp>
      <p:sp>
        <p:nvSpPr>
          <p:cNvPr id="128" name="Google Shape;128;p22"/>
          <p:cNvSpPr txBox="1"/>
          <p:nvPr>
            <p:ph idx="1" type="subTitle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Presentation Part One Subtitle</a:t>
            </a:r>
            <a:endParaRPr/>
          </a:p>
        </p:txBody>
      </p:sp>
      <p:sp>
        <p:nvSpPr>
          <p:cNvPr id="129" name="Google Shape;129;p22"/>
          <p:cNvSpPr txBox="1"/>
          <p:nvPr/>
        </p:nvSpPr>
        <p:spPr>
          <a:xfrm>
            <a:off x="4348532" y="1661128"/>
            <a:ext cx="4631400" cy="3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0">
                <a:solidFill>
                  <a:srgbClr val="8900E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25000">
              <a:solidFill>
                <a:srgbClr val="8900E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1152475"/>
            <a:ext cx="33459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4114800" y="1175683"/>
            <a:ext cx="41928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Since its founding in 1831, NYU has been an innovator in higher education, reaching out to an emerging middle class, embracing an urban identity and professional focus, and promoting a global vision that informs its 19 schools and colleges.</a:t>
            </a:r>
            <a:endParaRPr/>
          </a:p>
        </p:txBody>
      </p:sp>
      <p:cxnSp>
        <p:nvCxnSpPr>
          <p:cNvPr id="136" name="Google Shape;136;p23"/>
          <p:cNvCxnSpPr/>
          <p:nvPr/>
        </p:nvCxnSpPr>
        <p:spPr>
          <a:xfrm>
            <a:off x="2900432" y="2518986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HISTORY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PARAGRAPHS</a:t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1376250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Since its founding in 1831, NYU has been an innovator in higher education, reaching out to an emerging middle class, embracing an urban identity and professional focus, and promoting a global vision that informs its 19 schools and colleges.</a:t>
            </a:r>
            <a:endParaRPr/>
          </a:p>
        </p:txBody>
      </p:sp>
      <p:cxnSp>
        <p:nvCxnSpPr>
          <p:cNvPr id="143" name="Google Shape;143;p24"/>
          <p:cNvCxnSpPr/>
          <p:nvPr/>
        </p:nvCxnSpPr>
        <p:spPr>
          <a:xfrm>
            <a:off x="418229" y="2012625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24"/>
          <p:cNvSpPr txBox="1"/>
          <p:nvPr>
            <p:ph idx="2" type="body"/>
          </p:nvPr>
        </p:nvSpPr>
        <p:spPr>
          <a:xfrm>
            <a:off x="5051175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Today, that trailblazing spirit makes NYU one of the most prominent and respected research universities in the world, featuring top-ranked academic programs and accepting fewer than one-in-five undergraduates.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ONLY SLIDE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407175" y="450150"/>
            <a:ext cx="83295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AN IMPORTANT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QUOTE BELONGS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ON </a:t>
            </a:r>
            <a:r>
              <a:rPr lang="en">
                <a:solidFill>
                  <a:srgbClr val="FFFFFF"/>
                </a:solidFill>
                <a:highlight>
                  <a:srgbClr val="8900E1"/>
                </a:highlight>
              </a:rPr>
              <a:t>THIS PAGE.</a:t>
            </a:r>
            <a:r>
              <a:rPr lang="en">
                <a:highlight>
                  <a:srgbClr val="9A6ABA"/>
                </a:highlight>
              </a:rPr>
              <a:t> </a:t>
            </a:r>
            <a:endParaRPr>
              <a:highlight>
                <a:srgbClr val="9A6ABA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placeholder" id="159" name="Google Shape;15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0200" y="1462959"/>
            <a:ext cx="1583602" cy="1583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placeholder" id="160" name="Google Shape;1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5300" y="1462959"/>
            <a:ext cx="1583602" cy="158360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WITH LIST ITEMS</a:t>
            </a:r>
            <a:endParaRPr/>
          </a:p>
        </p:txBody>
      </p:sp>
      <p:sp>
        <p:nvSpPr>
          <p:cNvPr id="162" name="Google Shape;162;p27"/>
          <p:cNvSpPr txBox="1"/>
          <p:nvPr/>
        </p:nvSpPr>
        <p:spPr>
          <a:xfrm>
            <a:off x="733650" y="3185100"/>
            <a:ext cx="2297400" cy="11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First Item</a:t>
            </a:r>
            <a:endParaRPr sz="120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New York University has grown into one of the nation's leading institutions of higher ed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3375450" y="3185100"/>
            <a:ext cx="2297400" cy="11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Second</a:t>
            </a:r>
            <a:r>
              <a:rPr lang="en" sz="1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Item</a:t>
            </a:r>
            <a:endParaRPr sz="120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New York University has grown into one of the nation's leading institutions of higher ed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6017250" y="3185100"/>
            <a:ext cx="2297400" cy="11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Third</a:t>
            </a:r>
            <a:r>
              <a:rPr lang="en" sz="1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Item</a:t>
            </a:r>
            <a:endParaRPr sz="120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New York University has grown into one of the nation's leading institutions of higher ed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Image placeholder" id="165" name="Google Shape;16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800" y="1462959"/>
            <a:ext cx="1583602" cy="158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WITH SMALL TITLE</a:t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1646230"/>
            <a:ext cx="3350400" cy="24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Since its founding in 1831, NYU has been an innovator in higher education, reaching out to an emerging middle class, embracing an urban identity and professional focus, and promoting a global vision that informs its 19 schools and colleges.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WITH IMAGE</a:t>
            </a:r>
            <a:endParaRPr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311700" y="2750150"/>
            <a:ext cx="3466500" cy="152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Today, that trailblazing spirit makes NYU one of the most prominent and respected research universities in the world, featuring top-ranked academic programs and accepting fewer than one-in-five undergraduates.</a:t>
            </a:r>
            <a:endParaRPr/>
          </a:p>
        </p:txBody>
      </p:sp>
      <p:pic>
        <p:nvPicPr>
          <p:cNvPr descr="Street in New York City lined with towering skyscrapers." id="178" name="Google Shape;178;p29"/>
          <p:cNvPicPr preferRelativeResize="0"/>
          <p:nvPr/>
        </p:nvPicPr>
        <p:blipFill rotWithShape="1">
          <a:blip r:embed="rId3">
            <a:alphaModFix/>
          </a:blip>
          <a:srcRect b="1916" l="0" r="0" t="23216"/>
          <a:stretch/>
        </p:blipFill>
        <p:spPr>
          <a:xfrm>
            <a:off x="4572000" y="0"/>
            <a:ext cx="457200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29"/>
          <p:cNvCxnSpPr/>
          <p:nvPr/>
        </p:nvCxnSpPr>
        <p:spPr>
          <a:xfrm>
            <a:off x="418229" y="2012625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9"/>
          <p:cNvCxnSpPr/>
          <p:nvPr/>
        </p:nvCxnSpPr>
        <p:spPr>
          <a:xfrm>
            <a:off x="4572004" y="0"/>
            <a:ext cx="0" cy="518820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YU Bold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2E1DD"/>
      </a:lt2>
      <a:accent1>
        <a:srgbClr val="9A6ABA"/>
      </a:accent1>
      <a:accent2>
        <a:srgbClr val="6D6D6D"/>
      </a:accent2>
      <a:accent3>
        <a:srgbClr val="8900E1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